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74" r:id="rId10"/>
    <p:sldId id="262" r:id="rId11"/>
    <p:sldId id="275" r:id="rId12"/>
    <p:sldId id="263" r:id="rId13"/>
    <p:sldId id="264" r:id="rId14"/>
    <p:sldId id="265" r:id="rId15"/>
    <p:sldId id="276" r:id="rId16"/>
    <p:sldId id="27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nYX0U3-h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AsJJLAVqq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BE96-BFF7-40BA-A405-F6EDD1682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Road to</a:t>
            </a:r>
            <a:br>
              <a:rPr lang="en-US" dirty="0"/>
            </a:br>
            <a:r>
              <a:rPr lang="en-US" dirty="0"/>
              <a:t>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B450A8-5ECA-4FBA-A27D-E7049EF11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/>
          <a:lstStyle/>
          <a:p>
            <a:r>
              <a:rPr lang="en-US" i="1" dirty="0"/>
              <a:t>The American Pageant</a:t>
            </a:r>
          </a:p>
          <a:p>
            <a:r>
              <a:rPr lang="en-US" dirty="0">
                <a:hlinkClick r:id="rId2"/>
              </a:rPr>
              <a:t>Chapter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0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A434-6163-4CA6-B08A-20FACBF4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E64E6-93C9-4AEF-B381-B0C10D81E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309" y="2807208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Committees of Correspondence</a:t>
            </a:r>
          </a:p>
          <a:p>
            <a:pPr lvl="1"/>
            <a:r>
              <a:rPr lang="en-US" sz="2400" dirty="0"/>
              <a:t>Organized by Samuel Adams</a:t>
            </a:r>
          </a:p>
          <a:p>
            <a:pPr lvl="1"/>
            <a:r>
              <a:rPr lang="en-US" sz="2400" dirty="0"/>
              <a:t>Formed in Boston in 1772</a:t>
            </a:r>
          </a:p>
          <a:p>
            <a:pPr lvl="1"/>
            <a:r>
              <a:rPr lang="en-US" sz="2400" dirty="0"/>
              <a:t>Eighty towns across the colony follow suit</a:t>
            </a:r>
          </a:p>
          <a:p>
            <a:pPr lvl="1"/>
            <a:r>
              <a:rPr lang="en-US" sz="2400" dirty="0"/>
              <a:t>Resistance!</a:t>
            </a:r>
          </a:p>
          <a:p>
            <a:pPr lvl="1"/>
            <a:r>
              <a:rPr lang="en-US" sz="2400" dirty="0"/>
              <a:t>Next step—intercolonial committees of correspondence</a:t>
            </a:r>
          </a:p>
          <a:p>
            <a:pPr lvl="2"/>
            <a:r>
              <a:rPr lang="en-US" sz="2000" dirty="0"/>
              <a:t>Virginia </a:t>
            </a:r>
          </a:p>
          <a:p>
            <a:endParaRPr lang="en-US" sz="2800" dirty="0"/>
          </a:p>
        </p:txBody>
      </p:sp>
      <p:pic>
        <p:nvPicPr>
          <p:cNvPr id="9218" name="Picture 2" descr="Image result for committees of correspondence">
            <a:extLst>
              <a:ext uri="{FF2B5EF4-FFF2-40B4-BE49-F238E27FC236}">
                <a16:creationId xmlns:a16="http://schemas.microsoft.com/office/drawing/2014/main" id="{F0C7659A-CF64-4296-9587-D3CB00920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8" y="484632"/>
            <a:ext cx="4904547" cy="276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B5264-AF62-4984-AD26-48FD00A75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164725"/>
            <a:ext cx="10058400" cy="1609344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Tea Party, 1773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059B-1EAF-4A80-85B5-B73A5D30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7365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British East India Company</a:t>
            </a:r>
          </a:p>
          <a:p>
            <a:pPr lvl="1"/>
            <a:r>
              <a:rPr lang="en-US" dirty="0"/>
              <a:t>Facing bankruptcy – overproduction of tea</a:t>
            </a:r>
          </a:p>
          <a:p>
            <a:pPr lvl="1"/>
            <a:r>
              <a:rPr lang="en-US" dirty="0"/>
              <a:t>Granted a monopoly in American colonies</a:t>
            </a:r>
          </a:p>
          <a:p>
            <a:pPr lvl="2"/>
            <a:r>
              <a:rPr lang="en-US" b="1" u="sng" dirty="0"/>
              <a:t>LOWERED</a:t>
            </a:r>
            <a:r>
              <a:rPr lang="en-US" dirty="0"/>
              <a:t> the price of tea</a:t>
            </a:r>
          </a:p>
          <a:p>
            <a:pPr lvl="1"/>
            <a:r>
              <a:rPr lang="en-US" dirty="0"/>
              <a:t>Keep company afloat; money goes to Britain </a:t>
            </a:r>
          </a:p>
          <a:p>
            <a:endParaRPr lang="en-US" dirty="0"/>
          </a:p>
          <a:p>
            <a:r>
              <a:rPr lang="en-US" dirty="0"/>
              <a:t>Protests</a:t>
            </a:r>
          </a:p>
          <a:p>
            <a:pPr lvl="1"/>
            <a:r>
              <a:rPr lang="en-US" dirty="0"/>
              <a:t>Turn shiploads of tea away</a:t>
            </a:r>
          </a:p>
          <a:p>
            <a:pPr lvl="1"/>
            <a:r>
              <a:rPr lang="en-US" dirty="0"/>
              <a:t>Burn vessels and cargo</a:t>
            </a:r>
          </a:p>
          <a:p>
            <a:pPr lvl="1"/>
            <a:r>
              <a:rPr lang="en-US" dirty="0"/>
              <a:t>Refusal to accept delivery of tea into colonies</a:t>
            </a:r>
          </a:p>
          <a:p>
            <a:endParaRPr lang="en-US" dirty="0"/>
          </a:p>
          <a:p>
            <a:r>
              <a:rPr lang="en-US" dirty="0"/>
              <a:t>Thomas Hutchinson</a:t>
            </a:r>
          </a:p>
          <a:p>
            <a:pPr lvl="1"/>
            <a:r>
              <a:rPr lang="en-US" dirty="0"/>
              <a:t>Governor of MA</a:t>
            </a:r>
          </a:p>
          <a:p>
            <a:pPr lvl="1"/>
            <a:r>
              <a:rPr lang="en-US" dirty="0"/>
              <a:t>Believed act to be unjust, enforced anyway </a:t>
            </a:r>
          </a:p>
        </p:txBody>
      </p:sp>
      <p:pic>
        <p:nvPicPr>
          <p:cNvPr id="10242" name="Picture 2" descr="Image result for boston tea party">
            <a:extLst>
              <a:ext uri="{FF2B5EF4-FFF2-40B4-BE49-F238E27FC236}">
                <a16:creationId xmlns:a16="http://schemas.microsoft.com/office/drawing/2014/main" id="{38D3589F-88D5-4B8C-8835-A7BE49FC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6" y="1011513"/>
            <a:ext cx="5102087" cy="365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homas hutchinson">
            <a:extLst>
              <a:ext uri="{FF2B5EF4-FFF2-40B4-BE49-F238E27FC236}">
                <a16:creationId xmlns:a16="http://schemas.microsoft.com/office/drawing/2014/main" id="{5CC29C5D-2C3C-4D4E-A8D5-5FC97FEFD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16" y="4797395"/>
            <a:ext cx="1951383" cy="206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6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4438-6508-4134-8133-E6BA2A1B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England Strikes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9F69-1FD4-490A-B44E-DFA3D41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72560"/>
            <a:ext cx="10058400" cy="468543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Coercive (Intolerable) Acts, 1774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Boston Port Act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Boston Harbor until damages from the “party” were paid</a:t>
            </a:r>
          </a:p>
          <a:p>
            <a:pPr lvl="2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Sympathy; half-mast flags; rice from South Carolina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Limitations on town meetings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British soldiers who killed colonists could be sent to England for trial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Expansion of the Quartering Act</a:t>
            </a:r>
          </a:p>
          <a:p>
            <a:endParaRPr lang="en-US" sz="2400" dirty="0"/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Quebec Act, 1774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Guaranteed Catholic religion to conquered French in Canada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Preserved their institutions and customs </a:t>
            </a:r>
          </a:p>
          <a:p>
            <a:pPr lvl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Quebec’s boundaries extended south to Ohio River</a:t>
            </a:r>
          </a:p>
        </p:txBody>
      </p:sp>
      <p:pic>
        <p:nvPicPr>
          <p:cNvPr id="11266" name="Picture 2" descr="Image result for quebec act">
            <a:extLst>
              <a:ext uri="{FF2B5EF4-FFF2-40B4-BE49-F238E27FC236}">
                <a16:creationId xmlns:a16="http://schemas.microsoft.com/office/drawing/2014/main" id="{6BDAE431-A558-4DAD-AAA2-7670BEE6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774" y="0"/>
            <a:ext cx="2902226" cy="256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761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4BBB-CCF2-46F2-9554-EEA268DB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DCCE4-D036-4F0B-8BD1-9597EDCD3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6"/>
            <a:ext cx="10058400" cy="473659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Continental Congress, 1774</a:t>
            </a:r>
          </a:p>
          <a:p>
            <a:pPr lvl="1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Philadelphia</a:t>
            </a:r>
          </a:p>
          <a:p>
            <a:pPr lvl="1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12/13 colonies present</a:t>
            </a:r>
          </a:p>
          <a:p>
            <a:pPr lvl="1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men present—Adams, Washington, Patrick Henry</a:t>
            </a:r>
          </a:p>
          <a:p>
            <a:pPr lvl="1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“Redress grievances” </a:t>
            </a:r>
          </a:p>
          <a:p>
            <a:pPr lvl="1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Declaration of Rights</a:t>
            </a:r>
            <a:endParaRPr lang="en-US" sz="2200" dirty="0"/>
          </a:p>
          <a:p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Association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Calls for a complete boycott of goods</a:t>
            </a:r>
          </a:p>
          <a:p>
            <a:pPr lvl="2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Non-export, -import, -consumption</a:t>
            </a:r>
          </a:p>
          <a:p>
            <a:pPr lvl="1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calls for independence…yet.</a:t>
            </a:r>
          </a:p>
          <a:p>
            <a:pPr lvl="1"/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Reconvene in May 1775 if not addressed</a:t>
            </a:r>
          </a:p>
        </p:txBody>
      </p:sp>
      <p:pic>
        <p:nvPicPr>
          <p:cNvPr id="12290" name="Picture 2" descr="Image result for first continental congress">
            <a:extLst>
              <a:ext uri="{FF2B5EF4-FFF2-40B4-BE49-F238E27FC236}">
                <a16:creationId xmlns:a16="http://schemas.microsoft.com/office/drawing/2014/main" id="{46178698-B648-4474-8998-4C866BBBC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635" y="-1"/>
            <a:ext cx="3750365" cy="375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Image result for the association revolutionary war">
            <a:extLst>
              <a:ext uri="{FF2B5EF4-FFF2-40B4-BE49-F238E27FC236}">
                <a16:creationId xmlns:a16="http://schemas.microsoft.com/office/drawing/2014/main" id="{474A2493-C6EA-465B-8FD9-DCEE85732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382" y="3777794"/>
            <a:ext cx="4316895" cy="308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86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B141-ECEC-470F-8E83-500299FCC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70" y="0"/>
            <a:ext cx="10058400" cy="1609344"/>
          </a:xfrm>
        </p:spPr>
        <p:txBody>
          <a:bodyPr/>
          <a:lstStyle/>
          <a:p>
            <a:r>
              <a:rPr lang="en-US" dirty="0"/>
              <a:t>Shot Heard ‘Round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3F872-A882-479F-BFCA-E7F688D60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09344"/>
            <a:ext cx="4512157" cy="4597444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Lexington, 1775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b="1" dirty="0"/>
              <a:t>British sent to seize gunpowder</a:t>
            </a:r>
          </a:p>
          <a:p>
            <a:pPr lvl="1"/>
            <a:r>
              <a:rPr lang="en-US" b="1" dirty="0"/>
              <a:t>British sent to arrest Sam Adams and John Hancock</a:t>
            </a:r>
          </a:p>
          <a:p>
            <a:pPr lvl="1"/>
            <a:r>
              <a:rPr lang="en-US" b="1" dirty="0"/>
              <a:t>Paul Revere’s Midnight Ride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Minute Men</a:t>
            </a:r>
          </a:p>
          <a:p>
            <a:pPr lvl="1"/>
            <a:r>
              <a:rPr lang="en-US" b="1" dirty="0"/>
              <a:t>Did not disperse quickly enough</a:t>
            </a:r>
          </a:p>
          <a:p>
            <a:pPr lvl="1"/>
            <a:r>
              <a:rPr lang="en-US" b="1" dirty="0"/>
              <a:t>Shot at; eight killed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British move on to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Concord</a:t>
            </a:r>
            <a:r>
              <a:rPr lang="en-US" sz="2400" b="1" dirty="0"/>
              <a:t>; forced to retreat </a:t>
            </a:r>
          </a:p>
          <a:p>
            <a:pPr lvl="1"/>
            <a:r>
              <a:rPr lang="en-US" b="1" dirty="0"/>
              <a:t>Find safety in Boston</a:t>
            </a:r>
          </a:p>
          <a:p>
            <a:pPr lvl="1"/>
            <a:r>
              <a:rPr lang="en-US" b="1" dirty="0"/>
              <a:t>300 casualties; 70 deaths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7D439CF5-494D-4A30-B084-AEF1D144A7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12158" y="1609344"/>
            <a:ext cx="7679842" cy="476402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0C2E11-C9FD-4BBC-BE92-6A1934B5DF31}"/>
              </a:ext>
            </a:extLst>
          </p:cNvPr>
          <p:cNvSpPr/>
          <p:nvPr/>
        </p:nvSpPr>
        <p:spPr>
          <a:xfrm>
            <a:off x="265043" y="6206788"/>
            <a:ext cx="4081670" cy="49881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how revolutions begin</a:t>
            </a:r>
          </a:p>
        </p:txBody>
      </p:sp>
    </p:spTree>
    <p:extLst>
      <p:ext uri="{BB962C8B-B14F-4D97-AF65-F5344CB8AC3E}">
        <p14:creationId xmlns:p14="http://schemas.microsoft.com/office/powerpoint/2010/main" val="385169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2C76-C7AA-40E6-BC52-78B96A6B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/>
          <a:lstStyle/>
          <a:p>
            <a:r>
              <a:rPr lang="en-US" dirty="0"/>
              <a:t>England's Strengths and Weaknesses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EDE95-29D2-4A28-8FAA-DBCAC813E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419844"/>
            <a:ext cx="4754880" cy="435201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Numbers! </a:t>
            </a:r>
          </a:p>
          <a:p>
            <a:pPr lvl="1"/>
            <a:r>
              <a:rPr lang="en-US" dirty="0"/>
              <a:t>7.5 million Britons to 2.5 million colonists</a:t>
            </a:r>
          </a:p>
          <a:p>
            <a:pPr lvl="1"/>
            <a:endParaRPr lang="en-US" dirty="0"/>
          </a:p>
          <a:p>
            <a:r>
              <a:rPr lang="en-US" dirty="0"/>
              <a:t>Money!</a:t>
            </a:r>
          </a:p>
          <a:p>
            <a:endParaRPr lang="en-US" dirty="0"/>
          </a:p>
          <a:p>
            <a:r>
              <a:rPr lang="en-US" dirty="0"/>
              <a:t>Army size!</a:t>
            </a:r>
          </a:p>
          <a:p>
            <a:pPr lvl="1"/>
            <a:r>
              <a:rPr lang="en-US" dirty="0"/>
              <a:t>50,000 soldiers for Britain, plus foreign assistance</a:t>
            </a:r>
          </a:p>
          <a:p>
            <a:pPr lvl="2"/>
            <a:r>
              <a:rPr lang="en-US" dirty="0"/>
              <a:t>30,000 Hessians </a:t>
            </a:r>
          </a:p>
          <a:p>
            <a:pPr lvl="1"/>
            <a:r>
              <a:rPr lang="en-US" dirty="0"/>
              <a:t>Militia for the colonies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552C9-DDAE-4661-8F9D-802964F9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2419844"/>
            <a:ext cx="4754880" cy="39776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Irish problem</a:t>
            </a:r>
          </a:p>
          <a:p>
            <a:endParaRPr lang="en-US" dirty="0"/>
          </a:p>
          <a:p>
            <a:r>
              <a:rPr lang="en-US" dirty="0"/>
              <a:t>The lack to </a:t>
            </a:r>
            <a:r>
              <a:rPr lang="en-US" i="1" dirty="0"/>
              <a:t>want</a:t>
            </a:r>
            <a:r>
              <a:rPr lang="en-US" dirty="0"/>
              <a:t> to fight</a:t>
            </a:r>
          </a:p>
          <a:p>
            <a:endParaRPr lang="en-US" dirty="0"/>
          </a:p>
          <a:p>
            <a:r>
              <a:rPr lang="en-US" dirty="0"/>
              <a:t>Poor treatment of soldiers in America BY England</a:t>
            </a:r>
          </a:p>
          <a:p>
            <a:pPr lvl="1"/>
            <a:r>
              <a:rPr lang="en-US" dirty="0"/>
              <a:t>Second-rate soldiers, at that</a:t>
            </a:r>
          </a:p>
          <a:p>
            <a:endParaRPr lang="en-US" dirty="0"/>
          </a:p>
          <a:p>
            <a:r>
              <a:rPr lang="en-US" dirty="0"/>
              <a:t>Distance (matters!)</a:t>
            </a:r>
          </a:p>
          <a:p>
            <a:endParaRPr lang="en-US" dirty="0"/>
          </a:p>
          <a:p>
            <a:r>
              <a:rPr lang="en-US" dirty="0"/>
              <a:t>No real urban center to target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CDA3F-8582-4CAF-8344-051B782796E2}"/>
              </a:ext>
            </a:extLst>
          </p:cNvPr>
          <p:cNvSpPr/>
          <p:nvPr/>
        </p:nvSpPr>
        <p:spPr>
          <a:xfrm>
            <a:off x="1232451" y="1749286"/>
            <a:ext cx="4028662" cy="46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977D2-4819-41FF-88E5-792A8EFD95F6}"/>
              </a:ext>
            </a:extLst>
          </p:cNvPr>
          <p:cNvSpPr/>
          <p:nvPr/>
        </p:nvSpPr>
        <p:spPr>
          <a:xfrm>
            <a:off x="6364224" y="1793083"/>
            <a:ext cx="4028662" cy="46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Weaknesses</a:t>
            </a:r>
          </a:p>
        </p:txBody>
      </p:sp>
    </p:spTree>
    <p:extLst>
      <p:ext uri="{BB962C8B-B14F-4D97-AF65-F5344CB8AC3E}">
        <p14:creationId xmlns:p14="http://schemas.microsoft.com/office/powerpoint/2010/main" val="3682833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2C76-C7AA-40E6-BC52-78B96A6B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184666"/>
            <a:ext cx="10058400" cy="1609344"/>
          </a:xfrm>
        </p:spPr>
        <p:txBody>
          <a:bodyPr/>
          <a:lstStyle/>
          <a:p>
            <a:r>
              <a:rPr lang="en-US" dirty="0"/>
              <a:t>Colonial Strengths and Weaknesses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EDE95-29D2-4A28-8FAA-DBCAC813E2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696278"/>
            <a:ext cx="4754880" cy="50755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Leadership—</a:t>
            </a:r>
          </a:p>
          <a:p>
            <a:pPr lvl="1"/>
            <a:r>
              <a:rPr lang="en-US" dirty="0"/>
              <a:t>Washington</a:t>
            </a:r>
          </a:p>
          <a:p>
            <a:pPr lvl="1"/>
            <a:r>
              <a:rPr lang="en-US" dirty="0"/>
              <a:t>Franklin </a:t>
            </a:r>
          </a:p>
          <a:p>
            <a:endParaRPr lang="en-US" dirty="0"/>
          </a:p>
          <a:p>
            <a:r>
              <a:rPr lang="en-US" dirty="0"/>
              <a:t>Foreign aid</a:t>
            </a:r>
          </a:p>
          <a:p>
            <a:pPr lvl="1"/>
            <a:r>
              <a:rPr lang="en-US" dirty="0"/>
              <a:t>France</a:t>
            </a:r>
          </a:p>
          <a:p>
            <a:pPr lvl="1"/>
            <a:r>
              <a:rPr lang="en-US" dirty="0"/>
              <a:t>Marquis de Lafayette</a:t>
            </a:r>
          </a:p>
          <a:p>
            <a:endParaRPr lang="en-US" dirty="0"/>
          </a:p>
          <a:p>
            <a:r>
              <a:rPr lang="en-US" dirty="0"/>
              <a:t>Defensive fighting</a:t>
            </a:r>
          </a:p>
          <a:p>
            <a:endParaRPr lang="en-US" dirty="0"/>
          </a:p>
          <a:p>
            <a:r>
              <a:rPr lang="en-US" dirty="0"/>
              <a:t>Self-sustaining (agriculture)</a:t>
            </a:r>
          </a:p>
          <a:p>
            <a:endParaRPr lang="en-US" dirty="0"/>
          </a:p>
          <a:p>
            <a:r>
              <a:rPr lang="en-US" dirty="0"/>
              <a:t>A reason to fight</a:t>
            </a:r>
          </a:p>
          <a:p>
            <a:endParaRPr lang="en-US" dirty="0"/>
          </a:p>
          <a:p>
            <a:r>
              <a:rPr lang="en-US" dirty="0"/>
              <a:t>History repeats itself…underdogs win!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552C9-DDAE-4661-8F9D-802964F9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224" y="1664473"/>
            <a:ext cx="4754880" cy="507557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Little to no organization</a:t>
            </a:r>
          </a:p>
          <a:p>
            <a:endParaRPr lang="en-US" dirty="0"/>
          </a:p>
          <a:p>
            <a:r>
              <a:rPr lang="en-US" dirty="0"/>
              <a:t>Lacking unity</a:t>
            </a:r>
          </a:p>
          <a:p>
            <a:endParaRPr lang="en-US" dirty="0"/>
          </a:p>
          <a:p>
            <a:r>
              <a:rPr lang="en-US" dirty="0"/>
              <a:t>“Independent” with no legal document</a:t>
            </a:r>
          </a:p>
          <a:p>
            <a:endParaRPr lang="en-US" dirty="0"/>
          </a:p>
          <a:p>
            <a:r>
              <a:rPr lang="en-US" dirty="0"/>
              <a:t>Jealousy / military positions</a:t>
            </a:r>
          </a:p>
          <a:p>
            <a:endParaRPr lang="en-US" dirty="0"/>
          </a:p>
          <a:p>
            <a:r>
              <a:rPr lang="en-US" dirty="0"/>
              <a:t>Lack of money / depreciated value of money</a:t>
            </a:r>
          </a:p>
          <a:p>
            <a:endParaRPr lang="en-US" dirty="0"/>
          </a:p>
          <a:p>
            <a:r>
              <a:rPr lang="en-US" dirty="0"/>
              <a:t>Profit over patriotism</a:t>
            </a:r>
          </a:p>
          <a:p>
            <a:endParaRPr lang="en-US" dirty="0"/>
          </a:p>
          <a:p>
            <a:r>
              <a:rPr lang="en-US" dirty="0"/>
              <a:t>Only a minority wish to fight!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FCDA3F-8582-4CAF-8344-051B782796E2}"/>
              </a:ext>
            </a:extLst>
          </p:cNvPr>
          <p:cNvSpPr/>
          <p:nvPr/>
        </p:nvSpPr>
        <p:spPr>
          <a:xfrm>
            <a:off x="1232451" y="1033668"/>
            <a:ext cx="4028662" cy="46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Strengths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6977D2-4819-41FF-88E5-792A8EFD95F6}"/>
              </a:ext>
            </a:extLst>
          </p:cNvPr>
          <p:cNvSpPr/>
          <p:nvPr/>
        </p:nvSpPr>
        <p:spPr>
          <a:xfrm>
            <a:off x="6443734" y="1033668"/>
            <a:ext cx="4028662" cy="46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Weaknesses</a:t>
            </a:r>
          </a:p>
        </p:txBody>
      </p:sp>
    </p:spTree>
    <p:extLst>
      <p:ext uri="{BB962C8B-B14F-4D97-AF65-F5344CB8AC3E}">
        <p14:creationId xmlns:p14="http://schemas.microsoft.com/office/powerpoint/2010/main" val="176876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80EF-6DF6-42B8-9680-FD764E3D8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124964"/>
            <a:ext cx="10058400" cy="1609344"/>
          </a:xfrm>
        </p:spPr>
        <p:txBody>
          <a:bodyPr/>
          <a:lstStyle/>
          <a:p>
            <a:r>
              <a:rPr lang="en-US" dirty="0"/>
              <a:t>Who Is Fighting?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595E6-FE22-4E78-A3BC-C4CA17DF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180503"/>
            <a:ext cx="5062331" cy="4050792"/>
          </a:xfrm>
        </p:spPr>
        <p:txBody>
          <a:bodyPr/>
          <a:lstStyle/>
          <a:p>
            <a:r>
              <a:rPr lang="en-US" dirty="0"/>
              <a:t>Colonies low on military supplies</a:t>
            </a:r>
          </a:p>
          <a:p>
            <a:pPr lvl="1"/>
            <a:r>
              <a:rPr lang="en-US" dirty="0"/>
              <a:t>Their supply came from Britain!</a:t>
            </a:r>
          </a:p>
          <a:p>
            <a:endParaRPr lang="en-US" dirty="0"/>
          </a:p>
          <a:p>
            <a:r>
              <a:rPr lang="en-US" dirty="0"/>
              <a:t>Valley Forge, PA—Winter 1777-1778</a:t>
            </a:r>
          </a:p>
          <a:p>
            <a:pPr lvl="1"/>
            <a:r>
              <a:rPr lang="en-US" dirty="0"/>
              <a:t>No food</a:t>
            </a:r>
          </a:p>
          <a:p>
            <a:pPr lvl="1"/>
            <a:r>
              <a:rPr lang="en-US" dirty="0"/>
              <a:t>No clothes</a:t>
            </a:r>
          </a:p>
          <a:p>
            <a:endParaRPr lang="en-US" dirty="0"/>
          </a:p>
          <a:p>
            <a:r>
              <a:rPr lang="en-US" dirty="0"/>
              <a:t>Many “soldiers” for the militia</a:t>
            </a:r>
          </a:p>
          <a:p>
            <a:pPr lvl="1"/>
            <a:r>
              <a:rPr lang="en-US" dirty="0"/>
              <a:t>Unreliable </a:t>
            </a:r>
          </a:p>
          <a:p>
            <a:pPr lvl="1"/>
            <a:r>
              <a:rPr lang="en-US" dirty="0"/>
              <a:t>Ill-trained</a:t>
            </a:r>
          </a:p>
          <a:p>
            <a:pPr lvl="1"/>
            <a:r>
              <a:rPr lang="en-US" dirty="0"/>
              <a:t>Sickness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F2AA719-E839-40E2-AA97-05EDA8F3FB13}"/>
              </a:ext>
            </a:extLst>
          </p:cNvPr>
          <p:cNvSpPr txBox="1">
            <a:spLocks/>
          </p:cNvSpPr>
          <p:nvPr/>
        </p:nvSpPr>
        <p:spPr>
          <a:xfrm>
            <a:off x="5705060" y="1153078"/>
            <a:ext cx="5062331" cy="470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Women’s role</a:t>
            </a:r>
          </a:p>
          <a:p>
            <a:pPr lvl="1"/>
            <a:r>
              <a:rPr lang="en-US" dirty="0"/>
              <a:t>Camp followers</a:t>
            </a:r>
          </a:p>
          <a:p>
            <a:pPr lvl="1"/>
            <a:r>
              <a:rPr lang="en-US" dirty="0"/>
              <a:t>Shelter; feed; clothe; fight</a:t>
            </a:r>
          </a:p>
          <a:p>
            <a:endParaRPr lang="en-US" dirty="0"/>
          </a:p>
          <a:p>
            <a:r>
              <a:rPr lang="en-US" dirty="0"/>
              <a:t>Baron von Steuben</a:t>
            </a:r>
          </a:p>
          <a:p>
            <a:pPr lvl="1"/>
            <a:r>
              <a:rPr lang="en-US" dirty="0"/>
              <a:t>German—helps train militiamen</a:t>
            </a:r>
          </a:p>
          <a:p>
            <a:pPr lvl="1"/>
            <a:r>
              <a:rPr lang="en-US" dirty="0"/>
              <a:t>Helps develop soldiers</a:t>
            </a:r>
          </a:p>
          <a:p>
            <a:endParaRPr lang="en-US" dirty="0"/>
          </a:p>
          <a:p>
            <a:r>
              <a:rPr lang="en-US" dirty="0"/>
              <a:t>African service</a:t>
            </a:r>
          </a:p>
          <a:p>
            <a:pPr lvl="1"/>
            <a:r>
              <a:rPr lang="en-US" dirty="0"/>
              <a:t>Initially barred from service</a:t>
            </a:r>
          </a:p>
          <a:p>
            <a:pPr lvl="1"/>
            <a:r>
              <a:rPr lang="en-US" dirty="0"/>
              <a:t>By war’s end—5,000 enlisted</a:t>
            </a:r>
          </a:p>
          <a:p>
            <a:pPr lvl="2"/>
            <a:r>
              <a:rPr lang="en-US" dirty="0"/>
              <a:t>Fight, cook, spy, build roads, etc.</a:t>
            </a:r>
          </a:p>
          <a:p>
            <a:pPr lvl="1"/>
            <a:r>
              <a:rPr lang="en-US" dirty="0"/>
              <a:t>Serve on both sides—freedom!</a:t>
            </a:r>
          </a:p>
        </p:txBody>
      </p:sp>
      <p:pic>
        <p:nvPicPr>
          <p:cNvPr id="13314" name="Picture 2" descr="Baron Steuben by Peale, 1780.jpg">
            <a:extLst>
              <a:ext uri="{FF2B5EF4-FFF2-40B4-BE49-F238E27FC236}">
                <a16:creationId xmlns:a16="http://schemas.microsoft.com/office/drawing/2014/main" id="{6BEB143B-42CE-40C3-BE8F-CA3E0D62F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09" y="200197"/>
            <a:ext cx="2363293" cy="288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valley forge">
            <a:extLst>
              <a:ext uri="{FF2B5EF4-FFF2-40B4-BE49-F238E27FC236}">
                <a16:creationId xmlns:a16="http://schemas.microsoft.com/office/drawing/2014/main" id="{C15CCF15-826C-435D-B767-C2400DFF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66" y="4956454"/>
            <a:ext cx="3289023" cy="18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6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AF78-B9AA-4513-8178-2FCED4DC3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D6BBF15-2003-4DAF-B753-53C3A842B882}"/>
              </a:ext>
            </a:extLst>
          </p:cNvPr>
          <p:cNvSpPr/>
          <p:nvPr/>
        </p:nvSpPr>
        <p:spPr>
          <a:xfrm>
            <a:off x="13250" y="2279374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Navigation Acts, 1650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843EBF6-922A-43D9-9780-C3CEDA7DA3A6}"/>
              </a:ext>
            </a:extLst>
          </p:cNvPr>
          <p:cNvSpPr/>
          <p:nvPr/>
        </p:nvSpPr>
        <p:spPr>
          <a:xfrm>
            <a:off x="2766125" y="2279374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Salutary Neglect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361400F-C197-42CE-BCC0-CFB4490D7270}"/>
              </a:ext>
            </a:extLst>
          </p:cNvPr>
          <p:cNvSpPr/>
          <p:nvPr/>
        </p:nvSpPr>
        <p:spPr>
          <a:xfrm>
            <a:off x="5406886" y="2279374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Salutary Neglect Ends, 1763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0E08AD3-5149-4AA8-94BE-97519668FE75}"/>
              </a:ext>
            </a:extLst>
          </p:cNvPr>
          <p:cNvSpPr/>
          <p:nvPr/>
        </p:nvSpPr>
        <p:spPr>
          <a:xfrm>
            <a:off x="8047647" y="2279374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Sugar Act, 1764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FBF13E5-6DB3-4B11-BD14-84B63EC84109}"/>
              </a:ext>
            </a:extLst>
          </p:cNvPr>
          <p:cNvSpPr/>
          <p:nvPr/>
        </p:nvSpPr>
        <p:spPr>
          <a:xfrm>
            <a:off x="510210" y="3319669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Quartering Act, 1765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7806C4B-68CA-45D7-9EFC-90257CC8F081}"/>
              </a:ext>
            </a:extLst>
          </p:cNvPr>
          <p:cNvSpPr/>
          <p:nvPr/>
        </p:nvSpPr>
        <p:spPr>
          <a:xfrm>
            <a:off x="3263085" y="3319669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Stamp Act, 1765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3110D91-99C0-4394-A48C-66968F4732EC}"/>
              </a:ext>
            </a:extLst>
          </p:cNvPr>
          <p:cNvSpPr/>
          <p:nvPr/>
        </p:nvSpPr>
        <p:spPr>
          <a:xfrm>
            <a:off x="5903846" y="3319669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Declaratory Act, 1765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D62B4BC9-FE6D-4223-B68D-59CD57416B6D}"/>
              </a:ext>
            </a:extLst>
          </p:cNvPr>
          <p:cNvSpPr/>
          <p:nvPr/>
        </p:nvSpPr>
        <p:spPr>
          <a:xfrm>
            <a:off x="8544607" y="3319669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Townshend Acts, 1767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D4DF3BA-5E3E-4972-8A9E-FF61FA67E53D}"/>
              </a:ext>
            </a:extLst>
          </p:cNvPr>
          <p:cNvSpPr/>
          <p:nvPr/>
        </p:nvSpPr>
        <p:spPr>
          <a:xfrm>
            <a:off x="901148" y="4306958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British Occupy Boston, 1768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C599D6A-C1ED-41DF-86F0-CF76CB037B13}"/>
              </a:ext>
            </a:extLst>
          </p:cNvPr>
          <p:cNvSpPr/>
          <p:nvPr/>
        </p:nvSpPr>
        <p:spPr>
          <a:xfrm>
            <a:off x="3654023" y="4306958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Boston Massacre, 1770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9D424D5-1986-4AC2-84F0-EF59038972C5}"/>
              </a:ext>
            </a:extLst>
          </p:cNvPr>
          <p:cNvSpPr/>
          <p:nvPr/>
        </p:nvSpPr>
        <p:spPr>
          <a:xfrm>
            <a:off x="6294784" y="4306958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Boston Tea Party, 1773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84CA3D6-92E6-4CB4-9D6E-CC234D842965}"/>
              </a:ext>
            </a:extLst>
          </p:cNvPr>
          <p:cNvSpPr/>
          <p:nvPr/>
        </p:nvSpPr>
        <p:spPr>
          <a:xfrm>
            <a:off x="8935545" y="4306958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Intolerable Acts, 1774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6A4635B-02A3-41F3-82D7-678153A8DF31}"/>
              </a:ext>
            </a:extLst>
          </p:cNvPr>
          <p:cNvSpPr/>
          <p:nvPr/>
        </p:nvSpPr>
        <p:spPr>
          <a:xfrm>
            <a:off x="1199320" y="5320752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Quebec Act, 1774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77484838-6A0F-41BE-AD97-67177C5F421B}"/>
              </a:ext>
            </a:extLst>
          </p:cNvPr>
          <p:cNvSpPr/>
          <p:nvPr/>
        </p:nvSpPr>
        <p:spPr>
          <a:xfrm>
            <a:off x="3952195" y="5320752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First Continental Congress, 1774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91E205A-BFA9-4334-9959-F92259AE23C0}"/>
              </a:ext>
            </a:extLst>
          </p:cNvPr>
          <p:cNvSpPr/>
          <p:nvPr/>
        </p:nvSpPr>
        <p:spPr>
          <a:xfrm>
            <a:off x="6592956" y="5320752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Lexington and Concord, 1775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A7C450A6-6F2D-4717-B7EC-78B0A2C5BC06}"/>
              </a:ext>
            </a:extLst>
          </p:cNvPr>
          <p:cNvSpPr/>
          <p:nvPr/>
        </p:nvSpPr>
        <p:spPr>
          <a:xfrm>
            <a:off x="9233717" y="5320752"/>
            <a:ext cx="2478157" cy="954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Declaration of Independence, 1776</a:t>
            </a:r>
          </a:p>
        </p:txBody>
      </p:sp>
    </p:spTree>
    <p:extLst>
      <p:ext uri="{BB962C8B-B14F-4D97-AF65-F5344CB8AC3E}">
        <p14:creationId xmlns:p14="http://schemas.microsoft.com/office/powerpoint/2010/main" val="974244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DF9E-FE9E-40F9-B54F-AD36F79C1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Reluctant Revolutionaries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420B9-BE66-482E-99AA-4DDF1172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709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“The Rights of Englishmen”</a:t>
            </a:r>
          </a:p>
          <a:p>
            <a:endParaRPr lang="en-US" dirty="0"/>
          </a:p>
          <a:p>
            <a:r>
              <a:rPr lang="en-US" dirty="0"/>
              <a:t>British roots</a:t>
            </a:r>
          </a:p>
          <a:p>
            <a:endParaRPr lang="en-US" dirty="0"/>
          </a:p>
          <a:p>
            <a:r>
              <a:rPr lang="en-US" dirty="0"/>
              <a:t>Time / Distance matters!</a:t>
            </a:r>
          </a:p>
          <a:p>
            <a:endParaRPr lang="en-US" dirty="0"/>
          </a:p>
          <a:p>
            <a:r>
              <a:rPr lang="en-US" dirty="0"/>
              <a:t>Republicanism, Radical Whigs, and the Enlightenment</a:t>
            </a:r>
          </a:p>
          <a:p>
            <a:endParaRPr lang="en-US" dirty="0"/>
          </a:p>
          <a:p>
            <a:r>
              <a:rPr lang="en-US" dirty="0"/>
              <a:t>The end of salutary neglect; mercantilism</a:t>
            </a:r>
          </a:p>
          <a:p>
            <a:endParaRPr lang="en-US" dirty="0"/>
          </a:p>
          <a:p>
            <a:r>
              <a:rPr lang="en-US" dirty="0"/>
              <a:t>Views of colonies by English</a:t>
            </a:r>
          </a:p>
          <a:p>
            <a:pPr lvl="1"/>
            <a:r>
              <a:rPr lang="en-US" dirty="0"/>
              <a:t>Limits on money; laws, etc. </a:t>
            </a:r>
          </a:p>
        </p:txBody>
      </p:sp>
      <p:pic>
        <p:nvPicPr>
          <p:cNvPr id="1028" name="Picture 4" descr="Image result for the enlightenment locke">
            <a:extLst>
              <a:ext uri="{FF2B5EF4-FFF2-40B4-BE49-F238E27FC236}">
                <a16:creationId xmlns:a16="http://schemas.microsoft.com/office/drawing/2014/main" id="{CF35AD6F-F53F-44D8-B608-1EA106A4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28" y="819564"/>
            <a:ext cx="23812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istance from england to america">
            <a:extLst>
              <a:ext uri="{FF2B5EF4-FFF2-40B4-BE49-F238E27FC236}">
                <a16:creationId xmlns:a16="http://schemas.microsoft.com/office/drawing/2014/main" id="{DE0AE91E-3C58-4288-B48D-305AD79F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904" y="1883682"/>
            <a:ext cx="3488984" cy="236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alutary neglect">
            <a:extLst>
              <a:ext uri="{FF2B5EF4-FFF2-40B4-BE49-F238E27FC236}">
                <a16:creationId xmlns:a16="http://schemas.microsoft.com/office/drawing/2014/main" id="{F9C318F0-E93C-41E5-9D84-726992439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898" y="4384957"/>
            <a:ext cx="4041913" cy="23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8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0C3BC-19B5-4CA5-813B-6A72AB1DD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4203B-1519-40FB-B953-2742BD4F9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“No taxation without representation” </a:t>
            </a:r>
          </a:p>
          <a:p>
            <a:endParaRPr lang="en-US" dirty="0"/>
          </a:p>
          <a:p>
            <a:r>
              <a:rPr lang="en-US" dirty="0"/>
              <a:t>The two George’s you need to know</a:t>
            </a:r>
          </a:p>
          <a:p>
            <a:pPr lvl="1"/>
            <a:r>
              <a:rPr lang="en-US" dirty="0"/>
              <a:t>King George III—late twenties-early thirties</a:t>
            </a:r>
          </a:p>
          <a:p>
            <a:pPr lvl="1"/>
            <a:r>
              <a:rPr lang="en-US" dirty="0"/>
              <a:t>Prime Minister George Grenville</a:t>
            </a:r>
          </a:p>
          <a:p>
            <a:endParaRPr lang="en-US" dirty="0"/>
          </a:p>
          <a:p>
            <a:r>
              <a:rPr lang="en-US" dirty="0"/>
              <a:t>England’s victory and debt</a:t>
            </a:r>
          </a:p>
          <a:p>
            <a:pPr lvl="1"/>
            <a:r>
              <a:rPr lang="en-US" dirty="0"/>
              <a:t>£140,000,000 </a:t>
            </a:r>
          </a:p>
          <a:p>
            <a:pPr lvl="1"/>
            <a:r>
              <a:rPr lang="en-US" dirty="0"/>
              <a:t>Over 28 billion dollars in modern-day value</a:t>
            </a:r>
          </a:p>
          <a:p>
            <a:endParaRPr lang="en-US" dirty="0"/>
          </a:p>
          <a:p>
            <a:r>
              <a:rPr lang="en-US" dirty="0"/>
              <a:t>Reinforcement of the Navigation Acts (1763)  </a:t>
            </a:r>
          </a:p>
        </p:txBody>
      </p:sp>
      <p:pic>
        <p:nvPicPr>
          <p:cNvPr id="3074" name="Picture 2" descr="Full-length portrait in oils of a clean-shaven young George in eighteenth century dress: gold jacket and breeches, ermine cloak, powdered wig, white stockings, and buckled shoes.">
            <a:extLst>
              <a:ext uri="{FF2B5EF4-FFF2-40B4-BE49-F238E27FC236}">
                <a16:creationId xmlns:a16="http://schemas.microsoft.com/office/drawing/2014/main" id="{8179042E-9D87-4873-A5FF-313277E3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3" y="0"/>
            <a:ext cx="2676940" cy="414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george grenville">
            <a:extLst>
              <a:ext uri="{FF2B5EF4-FFF2-40B4-BE49-F238E27FC236}">
                <a16:creationId xmlns:a16="http://schemas.microsoft.com/office/drawing/2014/main" id="{A756116D-8D3E-43EB-A2C5-F7656639C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513" y="0"/>
            <a:ext cx="2968487" cy="417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de and Navigation Acts for APUSH">
            <a:extLst>
              <a:ext uri="{FF2B5EF4-FFF2-40B4-BE49-F238E27FC236}">
                <a16:creationId xmlns:a16="http://schemas.microsoft.com/office/drawing/2014/main" id="{F7FDC0CF-E3F4-495B-A7FD-371519F05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73" y="4137532"/>
            <a:ext cx="5642252" cy="272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2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3FBDB-04EA-42A9-A811-235DC541E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204482"/>
            <a:ext cx="10058400" cy="1609344"/>
          </a:xfrm>
        </p:spPr>
        <p:txBody>
          <a:bodyPr/>
          <a:lstStyle/>
          <a:p>
            <a:r>
              <a:rPr lang="en-US" dirty="0"/>
              <a:t>Acting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6CDAE-F4E5-4500-A245-4858D8F95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73426"/>
            <a:ext cx="10486048" cy="578457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 Act (1764)</a:t>
            </a:r>
          </a:p>
          <a:p>
            <a:pPr lvl="1"/>
            <a:r>
              <a:rPr lang="en-US" dirty="0"/>
              <a:t>Passed by Parliament</a:t>
            </a:r>
          </a:p>
          <a:p>
            <a:pPr lvl="1"/>
            <a:r>
              <a:rPr lang="en-US" dirty="0"/>
              <a:t>First tax on colonies to support the Crown</a:t>
            </a:r>
          </a:p>
          <a:p>
            <a:pPr lvl="1"/>
            <a:r>
              <a:rPr lang="en-US" dirty="0"/>
              <a:t>Raised duty on foreign sugar</a:t>
            </a:r>
          </a:p>
          <a:p>
            <a:pPr lvl="1"/>
            <a:r>
              <a:rPr lang="en-US" dirty="0"/>
              <a:t>Lowered substantially after protests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Quartering Act (1765)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Colonies provide food and housing for British soldiers</a:t>
            </a:r>
          </a:p>
          <a:p>
            <a:pPr lvl="2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Peacetime and wartime </a:t>
            </a:r>
            <a:endParaRPr lang="en-US" sz="2000" dirty="0"/>
          </a:p>
          <a:p>
            <a:endParaRPr lang="en-US" dirty="0"/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Stamp Act (1765)</a:t>
            </a:r>
          </a:p>
          <a:p>
            <a:pPr lvl="1"/>
            <a:r>
              <a:rPr lang="en-US" sz="2200" dirty="0"/>
              <a:t>Use of stamped paper on commercial and legal documents</a:t>
            </a:r>
          </a:p>
          <a:p>
            <a:pPr lvl="2"/>
            <a:r>
              <a:rPr lang="en-US" sz="2000" dirty="0"/>
              <a:t>Playing cards, pamphlets, newspapers, diplomas, marriage licenses, etc.</a:t>
            </a:r>
          </a:p>
          <a:p>
            <a:pPr lvl="2"/>
            <a:r>
              <a:rPr lang="en-US" sz="2000" dirty="0"/>
              <a:t>Heavier taxes payed in Britain—colonies need to pay their fair share!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 descr="Image result for sugar act">
            <a:extLst>
              <a:ext uri="{FF2B5EF4-FFF2-40B4-BE49-F238E27FC236}">
                <a16:creationId xmlns:a16="http://schemas.microsoft.com/office/drawing/2014/main" id="{A56D7DAF-CAB6-482F-BDF9-CF4C0C42F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68" y="488289"/>
            <a:ext cx="2306707" cy="183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quartering act">
            <a:extLst>
              <a:ext uri="{FF2B5EF4-FFF2-40B4-BE49-F238E27FC236}">
                <a16:creationId xmlns:a16="http://schemas.microsoft.com/office/drawing/2014/main" id="{C37B459C-43E5-4456-B8B0-8EE7DDD2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640" y="222689"/>
            <a:ext cx="2979051" cy="332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tamp act">
            <a:extLst>
              <a:ext uri="{FF2B5EF4-FFF2-40B4-BE49-F238E27FC236}">
                <a16:creationId xmlns:a16="http://schemas.microsoft.com/office/drawing/2014/main" id="{17E39060-34CC-4968-B125-05B471FB7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104" y="3684105"/>
            <a:ext cx="2411896" cy="191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9A8B5A-9F73-44C9-A31B-7305D3602823}"/>
              </a:ext>
            </a:extLst>
          </p:cNvPr>
          <p:cNvSpPr/>
          <p:nvPr/>
        </p:nvSpPr>
        <p:spPr>
          <a:xfrm rot="20520744">
            <a:off x="7092599" y="4131779"/>
            <a:ext cx="2979051" cy="503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Colonial Response to the Stamp Act</a:t>
            </a:r>
          </a:p>
        </p:txBody>
      </p:sp>
    </p:spTree>
    <p:extLst>
      <p:ext uri="{BB962C8B-B14F-4D97-AF65-F5344CB8AC3E}">
        <p14:creationId xmlns:p14="http://schemas.microsoft.com/office/powerpoint/2010/main" val="4228699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087B-F487-4C19-86B7-0E687B74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609344"/>
          </a:xfrm>
        </p:spPr>
        <p:txBody>
          <a:bodyPr/>
          <a:lstStyle/>
          <a:p>
            <a:r>
              <a:rPr lang="en-US" dirty="0"/>
              <a:t>Colonial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26F4-0174-45C2-A6FB-0F58B839F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51722"/>
            <a:ext cx="10058400" cy="5506278"/>
          </a:xfrm>
        </p:spPr>
        <p:txBody>
          <a:bodyPr>
            <a:normAutofit/>
          </a:bodyPr>
          <a:lstStyle/>
          <a:p>
            <a:r>
              <a:rPr lang="en-US" dirty="0"/>
              <a:t>Colonial Response—outrage and defiance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Admiralty Courts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Offenders / violators put on trial without a jury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Guilty until proven innocent</a:t>
            </a:r>
          </a:p>
          <a:p>
            <a:endParaRPr lang="en-US" dirty="0"/>
          </a:p>
          <a:p>
            <a:r>
              <a:rPr lang="en-US" dirty="0"/>
              <a:t>Legislation vs. Taxation</a:t>
            </a:r>
          </a:p>
          <a:p>
            <a:pPr lvl="1"/>
            <a:r>
              <a:rPr lang="en-US" dirty="0"/>
              <a:t>Representation vs. </a:t>
            </a:r>
            <a:r>
              <a:rPr lang="en-US" i="1" dirty="0"/>
              <a:t>Virtual</a:t>
            </a:r>
            <a:r>
              <a:rPr lang="en-US" dirty="0"/>
              <a:t> representation</a:t>
            </a:r>
          </a:p>
          <a:p>
            <a:endParaRPr lang="en-US" dirty="0"/>
          </a:p>
          <a:p>
            <a:r>
              <a:rPr lang="en-US" dirty="0"/>
              <a:t>Stamp Act Congress (1765)</a:t>
            </a:r>
          </a:p>
          <a:p>
            <a:pPr lvl="1"/>
            <a:r>
              <a:rPr lang="en-US" dirty="0"/>
              <a:t>Twenty-seven delegates from nine colonies</a:t>
            </a:r>
          </a:p>
          <a:p>
            <a:pPr lvl="1"/>
            <a:r>
              <a:rPr lang="en-US" dirty="0"/>
              <a:t>Debated, discussed rights;</a:t>
            </a:r>
          </a:p>
          <a:p>
            <a:pPr lvl="1"/>
            <a:r>
              <a:rPr lang="en-US" dirty="0"/>
              <a:t>Petitioned a repeal of the Stamp Act</a:t>
            </a:r>
          </a:p>
          <a:p>
            <a:pPr lvl="2"/>
            <a:r>
              <a:rPr lang="en-US" dirty="0"/>
              <a:t>Ignored in England</a:t>
            </a:r>
          </a:p>
          <a:p>
            <a:pPr lvl="2"/>
            <a:r>
              <a:rPr lang="en-US" dirty="0"/>
              <a:t>United the colonists even more!</a:t>
            </a:r>
          </a:p>
          <a:p>
            <a:endParaRPr lang="en-US" dirty="0"/>
          </a:p>
        </p:txBody>
      </p:sp>
      <p:pic>
        <p:nvPicPr>
          <p:cNvPr id="5122" name="Picture 2" descr="Image result for admiralty court">
            <a:extLst>
              <a:ext uri="{FF2B5EF4-FFF2-40B4-BE49-F238E27FC236}">
                <a16:creationId xmlns:a16="http://schemas.microsoft.com/office/drawing/2014/main" id="{55715915-A5C3-4ECD-8048-9D4B0CBCB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912" y="2048703"/>
            <a:ext cx="52387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87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2544-FE3A-45D9-8D77-544DA124B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3936"/>
            <a:ext cx="10058400" cy="1609344"/>
          </a:xfrm>
        </p:spPr>
        <p:txBody>
          <a:bodyPr/>
          <a:lstStyle/>
          <a:p>
            <a:r>
              <a:rPr lang="en-US" dirty="0"/>
              <a:t>Colonial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4275E-168C-44CE-AF01-BCC89E60E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75791"/>
            <a:ext cx="10058400" cy="502827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Nonimportation Agreements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Refusal to import British goods</a:t>
            </a:r>
          </a:p>
          <a:p>
            <a:pPr lvl="2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Homemade clothes; refusal to eat lambchops, etc.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colonies further—</a:t>
            </a:r>
            <a:r>
              <a:rPr lang="en-US" sz="2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everyone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 participate</a:t>
            </a:r>
          </a:p>
          <a:p>
            <a:pPr marL="274320" lvl="1" indent="0">
              <a:buNone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Sons, Daughters of Liberty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“Liberty, Property and No Stamps!”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Sometimes violent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Join the protest or else… 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Ransacked British officials’ houses</a:t>
            </a:r>
          </a:p>
          <a:p>
            <a:pPr lvl="2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 of the mob</a:t>
            </a:r>
          </a:p>
          <a:p>
            <a:pPr lvl="1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was defied / repealed (1766)</a:t>
            </a:r>
          </a:p>
          <a:p>
            <a:pPr lvl="2"/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NY—statue of King George erected</a:t>
            </a:r>
          </a:p>
          <a:p>
            <a:endParaRPr lang="en-US" sz="2400" dirty="0"/>
          </a:p>
        </p:txBody>
      </p:sp>
      <p:pic>
        <p:nvPicPr>
          <p:cNvPr id="6146" name="Picture 2" descr="Image result for sons of liberty">
            <a:extLst>
              <a:ext uri="{FF2B5EF4-FFF2-40B4-BE49-F238E27FC236}">
                <a16:creationId xmlns:a16="http://schemas.microsoft.com/office/drawing/2014/main" id="{FAEBF2B8-16FB-48F6-9D4E-B43C1EE3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88" y="53936"/>
            <a:ext cx="3324018" cy="40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daughters of liberty">
            <a:extLst>
              <a:ext uri="{FF2B5EF4-FFF2-40B4-BE49-F238E27FC236}">
                <a16:creationId xmlns:a16="http://schemas.microsoft.com/office/drawing/2014/main" id="{BD3E7297-2BB3-4573-A96B-ED249249D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04" y="4299865"/>
            <a:ext cx="4399722" cy="261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3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88C7E-9239-4974-B608-FE2E7644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783" y="-111716"/>
            <a:ext cx="10058400" cy="1609344"/>
          </a:xfrm>
        </p:spPr>
        <p:txBody>
          <a:bodyPr/>
          <a:lstStyle/>
          <a:p>
            <a:r>
              <a:rPr lang="en-US" dirty="0"/>
              <a:t>Acting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DF3D5-B0EB-470B-9C78-3CE1DE0FA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" y="1378225"/>
            <a:ext cx="10058400" cy="5479775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Declaratory Act (1766)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Parliament “binds” the colonies “in all cases whatsoever”</a:t>
            </a:r>
          </a:p>
          <a:p>
            <a:pPr lvl="1"/>
            <a:r>
              <a:rPr lang="en-US" sz="2400" dirty="0"/>
              <a:t>Essentially saying, “We own you.”</a:t>
            </a:r>
          </a:p>
          <a:p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Townshend Acts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(1767)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/>
              <a:t>Charles Townshend </a:t>
            </a:r>
          </a:p>
          <a:p>
            <a:pPr lvl="1"/>
            <a:r>
              <a:rPr lang="en-US" sz="2400" dirty="0"/>
              <a:t>Tax on glass, lead, paper, paint, </a:t>
            </a:r>
            <a:r>
              <a:rPr lang="en-US" sz="2400" b="1" i="1" u="sng" dirty="0"/>
              <a:t>tea</a:t>
            </a:r>
          </a:p>
          <a:p>
            <a:pPr lvl="2"/>
            <a:r>
              <a:rPr lang="en-US" sz="2000" dirty="0"/>
              <a:t>To be paid at ports (by merchants)</a:t>
            </a:r>
          </a:p>
          <a:p>
            <a:pPr lvl="3"/>
            <a:r>
              <a:rPr lang="en-US" sz="2000" dirty="0"/>
              <a:t>Indirect tax</a:t>
            </a:r>
          </a:p>
          <a:p>
            <a:pPr lvl="4"/>
            <a:r>
              <a:rPr lang="en-US" sz="2000" dirty="0"/>
              <a:t>…without representation</a:t>
            </a:r>
          </a:p>
          <a:p>
            <a:pPr lvl="1"/>
            <a:r>
              <a:rPr lang="en-US" sz="2200" dirty="0"/>
              <a:t>Taxes go to support salaries of royal judges and governors in America </a:t>
            </a:r>
          </a:p>
          <a:p>
            <a:pPr lvl="2"/>
            <a:r>
              <a:rPr lang="en-US" sz="2000" dirty="0"/>
              <a:t>Revival of nonimportation agreements—not successful this time</a:t>
            </a:r>
          </a:p>
          <a:p>
            <a:pPr lvl="2"/>
            <a:r>
              <a:rPr lang="en-US" sz="2000" dirty="0"/>
              <a:t>Continued smuggling</a:t>
            </a:r>
          </a:p>
          <a:p>
            <a:pPr lvl="1"/>
            <a:r>
              <a:rPr lang="en-US" sz="2200" dirty="0"/>
              <a:t>Eventually repealed—for the most part—except tea</a:t>
            </a:r>
          </a:p>
          <a:p>
            <a:pPr lvl="2"/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Image result for charles townshend">
            <a:extLst>
              <a:ext uri="{FF2B5EF4-FFF2-40B4-BE49-F238E27FC236}">
                <a16:creationId xmlns:a16="http://schemas.microsoft.com/office/drawing/2014/main" id="{E6A6789A-6C4D-45AD-B183-56F786F0B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513" y="4266787"/>
            <a:ext cx="2425976" cy="242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declaratory act">
            <a:extLst>
              <a:ext uri="{FF2B5EF4-FFF2-40B4-BE49-F238E27FC236}">
                <a16:creationId xmlns:a16="http://schemas.microsoft.com/office/drawing/2014/main" id="{0F389A30-8A8D-4A88-A3FA-34FB1C7B7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861" y="0"/>
            <a:ext cx="2673628" cy="399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47731D6-5E11-413A-891E-F23EEACC15A2}"/>
              </a:ext>
            </a:extLst>
          </p:cNvPr>
          <p:cNvSpPr/>
          <p:nvPr/>
        </p:nvSpPr>
        <p:spPr>
          <a:xfrm>
            <a:off x="8839200" y="993913"/>
            <a:ext cx="3352800" cy="109993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6299-7D59-4AFA-8AEE-8B33A5A1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18872"/>
            <a:ext cx="10058400" cy="1609344"/>
          </a:xfrm>
        </p:spPr>
        <p:txBody>
          <a:bodyPr/>
          <a:lstStyle/>
          <a:p>
            <a:r>
              <a:rPr lang="en-US" dirty="0"/>
              <a:t>The “Spark”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750D-D2E5-4FF1-82D8-116BDC1C2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126435"/>
            <a:ext cx="10058400" cy="5731565"/>
          </a:xfrm>
        </p:spPr>
        <p:txBody>
          <a:bodyPr>
            <a:normAutofit/>
          </a:bodyPr>
          <a:lstStyle/>
          <a:p>
            <a:r>
              <a:rPr lang="en-US" dirty="0"/>
              <a:t>British send two regiments of troops to Boston, 1768</a:t>
            </a:r>
          </a:p>
          <a:p>
            <a:pPr lvl="1"/>
            <a:r>
              <a:rPr lang="en-US" dirty="0"/>
              <a:t>4,000 soldiers</a:t>
            </a:r>
          </a:p>
          <a:p>
            <a:endParaRPr lang="en-US" dirty="0"/>
          </a:p>
          <a:p>
            <a:r>
              <a:rPr lang="en-US" dirty="0"/>
              <a:t>Colonists protest</a:t>
            </a:r>
          </a:p>
          <a:p>
            <a:pPr lvl="1"/>
            <a:r>
              <a:rPr lang="en-US" dirty="0"/>
              <a:t>11-year-old shot a week earlier</a:t>
            </a:r>
          </a:p>
          <a:p>
            <a:pPr lvl="1"/>
            <a:r>
              <a:rPr lang="en-US" dirty="0"/>
              <a:t>Snowballs, rocks, and lobster tails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Bloody Massacre, March 5, 1770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killed; six wounded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Crispus Attucks </a:t>
            </a:r>
          </a:p>
          <a:p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Adams (future president)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Defends British soldiers in court</a:t>
            </a:r>
          </a:p>
          <a:p>
            <a:pPr lvl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found guilty; branded and released</a:t>
            </a:r>
          </a:p>
        </p:txBody>
      </p:sp>
      <p:pic>
        <p:nvPicPr>
          <p:cNvPr id="8194" name="Picture 2" descr="Image result for john adams defending british">
            <a:extLst>
              <a:ext uri="{FF2B5EF4-FFF2-40B4-BE49-F238E27FC236}">
                <a16:creationId xmlns:a16="http://schemas.microsoft.com/office/drawing/2014/main" id="{AE841567-6EA8-4934-993B-C701093E0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33" y="185945"/>
            <a:ext cx="4356653" cy="30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A016A781-90D4-4A47-A647-BC02718C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234" y="3184248"/>
            <a:ext cx="4356652" cy="36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19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654F-CDD2-4E47-83B9-76BDB875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82401" cy="1609344"/>
          </a:xfrm>
        </p:spPr>
        <p:txBody>
          <a:bodyPr/>
          <a:lstStyle/>
          <a:p>
            <a:r>
              <a:rPr lang="en-US" dirty="0"/>
              <a:t>Two Portrayals of the Boston Massacre</a:t>
            </a:r>
          </a:p>
        </p:txBody>
      </p:sp>
      <p:pic>
        <p:nvPicPr>
          <p:cNvPr id="2052" name="Picture 4" descr="http://www.teachushistory.org/files/imagecache/screen/resources/bostonmassacrebychampney.jpg">
            <a:extLst>
              <a:ext uri="{FF2B5EF4-FFF2-40B4-BE49-F238E27FC236}">
                <a16:creationId xmlns:a16="http://schemas.microsoft.com/office/drawing/2014/main" id="{E944F1B9-E10D-4FFA-9E32-FB0124EEA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316" y="1699723"/>
            <a:ext cx="6493684" cy="51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oston massacre">
            <a:extLst>
              <a:ext uri="{FF2B5EF4-FFF2-40B4-BE49-F238E27FC236}">
                <a16:creationId xmlns:a16="http://schemas.microsoft.com/office/drawing/2014/main" id="{1528297C-5817-4E32-9BDA-0868D0CF9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9722"/>
            <a:ext cx="5698316" cy="51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94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863</TotalTime>
  <Words>1070</Words>
  <Application>Microsoft Office PowerPoint</Application>
  <PresentationFormat>Widescreen</PresentationFormat>
  <Paragraphs>262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Rockwell</vt:lpstr>
      <vt:lpstr>Rockwell Condensed</vt:lpstr>
      <vt:lpstr>Wingdings</vt:lpstr>
      <vt:lpstr>Wood Type</vt:lpstr>
      <vt:lpstr>The Road to Revolution</vt:lpstr>
      <vt:lpstr>Reluctant Revolutionaries</vt:lpstr>
      <vt:lpstr>Acting Up</vt:lpstr>
      <vt:lpstr>Acting Up</vt:lpstr>
      <vt:lpstr>Colonial Response</vt:lpstr>
      <vt:lpstr>Colonial Response</vt:lpstr>
      <vt:lpstr>Acting Up</vt:lpstr>
      <vt:lpstr>The “Spark”</vt:lpstr>
      <vt:lpstr>Two Portrayals of the Boston Massacre</vt:lpstr>
      <vt:lpstr>Colonial Response</vt:lpstr>
      <vt:lpstr>Boston Tea Party, 1773</vt:lpstr>
      <vt:lpstr>England Strikes Back</vt:lpstr>
      <vt:lpstr>Colonial Response</vt:lpstr>
      <vt:lpstr>Shot Heard ‘Round the world</vt:lpstr>
      <vt:lpstr>England's Strengths and Weaknesses </vt:lpstr>
      <vt:lpstr>Colonial Strengths and Weaknesses </vt:lpstr>
      <vt:lpstr>Who Is Fighting?</vt:lpstr>
      <vt:lpstr>Timeline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Revolution</dc:title>
  <dc:creator>Ryan</dc:creator>
  <cp:lastModifiedBy>Ryan</cp:lastModifiedBy>
  <cp:revision>29</cp:revision>
  <dcterms:created xsi:type="dcterms:W3CDTF">2018-10-08T04:02:52Z</dcterms:created>
  <dcterms:modified xsi:type="dcterms:W3CDTF">2018-10-08T18:26:30Z</dcterms:modified>
</cp:coreProperties>
</file>